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61" r:id="rId3"/>
    <p:sldId id="258" r:id="rId4"/>
    <p:sldId id="281" r:id="rId5"/>
    <p:sldId id="284" r:id="rId6"/>
    <p:sldId id="270" r:id="rId7"/>
    <p:sldId id="274" r:id="rId8"/>
    <p:sldId id="273" r:id="rId9"/>
    <p:sldId id="275" r:id="rId10"/>
    <p:sldId id="287" r:id="rId11"/>
    <p:sldId id="289" r:id="rId12"/>
    <p:sldId id="290" r:id="rId13"/>
    <p:sldId id="285" r:id="rId14"/>
    <p:sldId id="292" r:id="rId15"/>
    <p:sldId id="264" r:id="rId16"/>
    <p:sldId id="294" r:id="rId17"/>
    <p:sldId id="293" r:id="rId18"/>
    <p:sldId id="286" r:id="rId19"/>
    <p:sldId id="265" r:id="rId20"/>
    <p:sldId id="26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64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276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041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766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159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779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3455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712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120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420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451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153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B6F5E-68E1-4278-A47F-CD0F1D3AA244}" type="datetimeFigureOut">
              <a:rPr lang="ru-RU" smtClean="0"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B0F4B-469B-44FC-9BAC-26D943CF92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738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228@volgadmin.ru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avatars.mds.yandex.net/i?id=eb14f9bf57eaca7319edd35eaf94fd75aa624fdd-7069403-images-thumbs&amp;ref=rim&amp;n=33&amp;w=267&amp;h=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" y="0"/>
            <a:ext cx="91554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06375" y="599683"/>
            <a:ext cx="73448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</a:t>
            </a:r>
            <a:endParaRPr lang="ru-RU" altLang="ru-RU" sz="1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«ДЕТСКИЙ САД №228 КИРОВСКОГО РАЙОНА  ВОЛГОГРАДА</a:t>
            </a:r>
            <a:r>
              <a:rPr lang="ru-RU" altLang="ru-RU" sz="1400" b="1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dirty="0" smtClean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400059</a:t>
            </a:r>
            <a:r>
              <a:rPr lang="ru-RU" altLang="ru-RU" sz="1400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1400" dirty="0" err="1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г.Волгоград</a:t>
            </a:r>
            <a:r>
              <a:rPr lang="ru-RU" altLang="ru-RU" sz="1400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ул. им. Курчатова, 6а, тел. </a:t>
            </a:r>
            <a:r>
              <a:rPr lang="de-DE" altLang="ru-RU" sz="1400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ru-RU" altLang="ru-RU" sz="1400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факс</a:t>
            </a:r>
            <a:r>
              <a:rPr lang="de-DE" altLang="ru-RU" sz="1400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44-70-51, </a:t>
            </a:r>
            <a:r>
              <a:rPr lang="de-DE" altLang="ru-RU" sz="1400" i="1" dirty="0" err="1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E-mail</a:t>
            </a:r>
            <a:r>
              <a:rPr lang="de-DE" altLang="ru-RU" sz="1400" i="1" dirty="0">
                <a:solidFill>
                  <a:schemeClr val="tx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en-US" altLang="ru-RU" sz="1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dou</a:t>
            </a:r>
            <a:r>
              <a:rPr lang="en-US" altLang="ru-RU" sz="1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  <a:hlinkClick r:id="rId3"/>
              </a:rPr>
              <a:t>228@volgadmin.ru</a:t>
            </a:r>
            <a:r>
              <a:rPr lang="en-US" altLang="ru-RU" sz="14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</a:t>
            </a:r>
            <a:endParaRPr lang="en-US" altLang="ru-RU" sz="1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6375" y="2020681"/>
            <a:ext cx="72075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540385" algn="ctr"/>
            <a:r>
              <a:rPr lang="ru-RU" sz="2800" b="1" dirty="0" err="1" smtClean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Нейроигры</a:t>
            </a:r>
            <a:r>
              <a:rPr lang="ru-RU" sz="2800" b="1" dirty="0" smtClean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 и нейродинамические упражнения в освоении телесного пространства</a:t>
            </a:r>
            <a:r>
              <a:rPr lang="ru-RU" sz="28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детей с ОВЗ. </a:t>
            </a:r>
            <a:endParaRPr lang="ru-RU" sz="2800" dirty="0">
              <a:solidFill>
                <a:schemeClr val="tx2"/>
              </a:solidFill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42657" y="4952693"/>
            <a:ext cx="4572000" cy="6340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воспитатель: </a:t>
            </a:r>
            <a:endParaRPr lang="ru-RU" sz="16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ct val="20000"/>
              </a:spcBef>
            </a:pP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Крот </a:t>
            </a:r>
            <a:r>
              <a:rPr lang="ru-RU" sz="1600" b="1" i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Жаннета</a:t>
            </a:r>
            <a:r>
              <a:rPr lang="ru-RU" sz="16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Станиславовна</a:t>
            </a:r>
            <a:endParaRPr lang="ru-RU" sz="16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705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sun2-21.userapi.com/impg/uxEmHtIQYXjZ57CoIpf-_CDQjDS-mIyWDiJZGA/jOy77fTX1o8.jpg?size=453x316&amp;quality=95&amp;sign=11b56348fca4b1902971126bc8b19a44&amp;type=albu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84" y="0"/>
            <a:ext cx="916758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115616" y="2924944"/>
            <a:ext cx="66967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Нейрогимнастика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нейроигры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нейродинамические упражнение,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кинезиологические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упражнения и т.д. </a:t>
            </a:r>
          </a:p>
          <a:p>
            <a:pPr lvl="0" algn="ctr"/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</a:p>
          <a:p>
            <a:pPr lvl="0" algn="ctr"/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не только гимнастика для тела и его частей, но и одновременно -гимнастика для мозга.</a:t>
            </a:r>
          </a:p>
        </p:txBody>
      </p:sp>
    </p:spTree>
    <p:extLst>
      <p:ext uri="{BB962C8B-B14F-4D97-AF65-F5344CB8AC3E}">
        <p14:creationId xmlns:p14="http://schemas.microsoft.com/office/powerpoint/2010/main" val="2801927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16735"/>
            <a:ext cx="91201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0156" y="2780928"/>
            <a:ext cx="804210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0" dirty="0" smtClean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</a:p>
          <a:p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Мозг человека состоит из 2-х полушарий: правого и левого. Правое отвечает за координацию движений, восприятие пространства, гуманитарное развитие, креативные способности. </a:t>
            </a:r>
          </a:p>
          <a:p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Левое-математические способности, логику, речь. И когда связь между полушариями нарушена, то ребенок испытывает трудности в обучении, поведении, запоминании информации, умении быстро переключаться с одного задания на другое. </a:t>
            </a:r>
            <a:endParaRPr lang="ru-RU" sz="2000" i="0" dirty="0" smtClean="0"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859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avatars.mds.yandex.net/i?id=aa9fbe79df3b8e01979caf61948529d1c80d56d0-9848534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645" y="0"/>
            <a:ext cx="91511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35696" y="183316"/>
            <a:ext cx="6984776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Коррекционная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 не стоит на месте, она постоянно развивается, обрастает новыми методиками и технологиями. 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нейроподхода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сейчас находится на пике популярности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Суть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нейроподхода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заключается в сочетании методик: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нейропсихологии-науке, изучающей психические процессы, происходящие в головном мозге.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2.образовательной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кинезиологии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-науке о движении, которая направлена на улучшение взаимодействия полушарий мозга.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специальной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педагогики. 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нейроподхода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мы активизируем работу мозга, повышаем уровень работоспособности, когнитивной координации и интеллектуальной выносливости детей. 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в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нейроподходе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 работа с телом и моторикой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solidFill>
                <a:srgbClr val="1A1A1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46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vatars.mds.yandex.net/i?id=f94a6f4108f0f9a415f7dd99c6e7e4ef1ab44c7f-8497242-images-thumbs&amp;ref=rim&amp;n=33&amp;w=267&amp;h=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4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2780928"/>
            <a:ext cx="844063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1F497D"/>
                </a:solidFill>
                <a:latin typeface="Times New Roman"/>
              </a:rPr>
              <a:t>Основная цель, </a:t>
            </a:r>
            <a:r>
              <a:rPr lang="ru-RU" sz="2000" dirty="0">
                <a:solidFill>
                  <a:srgbClr val="1F497D"/>
                </a:solidFill>
                <a:latin typeface="Times New Roman"/>
              </a:rPr>
              <a:t>которую мы ставим перед собой в работе с детьми: развивать  межполушарные взаимодействия, способствующие активизации мыслительной, речевой, моторной  деятельности.</a:t>
            </a:r>
          </a:p>
          <a:p>
            <a:pPr lvl="0"/>
            <a:r>
              <a:rPr lang="ru-RU" sz="2000" b="1" dirty="0">
                <a:solidFill>
                  <a:srgbClr val="1F497D"/>
                </a:solidFill>
                <a:latin typeface="Times New Roman"/>
              </a:rPr>
              <a:t>Задачи:</a:t>
            </a:r>
          </a:p>
          <a:p>
            <a:pPr lvl="0"/>
            <a:r>
              <a:rPr lang="ru-RU" sz="2000" dirty="0">
                <a:solidFill>
                  <a:srgbClr val="1F497D"/>
                </a:solidFill>
                <a:latin typeface="Times New Roman"/>
              </a:rPr>
              <a:t>1. синхронизация работы полушарий;</a:t>
            </a:r>
          </a:p>
          <a:p>
            <a:pPr lvl="0"/>
            <a:r>
              <a:rPr lang="ru-RU" sz="2000" dirty="0">
                <a:solidFill>
                  <a:srgbClr val="1F497D"/>
                </a:solidFill>
                <a:latin typeface="Times New Roman"/>
              </a:rPr>
              <a:t>2. развитие крупной и мелкой моторики;</a:t>
            </a:r>
          </a:p>
          <a:p>
            <a:pPr lvl="0"/>
            <a:r>
              <a:rPr lang="ru-RU" sz="2000" dirty="0">
                <a:solidFill>
                  <a:srgbClr val="1F497D"/>
                </a:solidFill>
                <a:latin typeface="Times New Roman"/>
              </a:rPr>
              <a:t>3. развитие памяти, внимания, речи;</a:t>
            </a:r>
          </a:p>
          <a:p>
            <a:pPr lvl="0"/>
            <a:r>
              <a:rPr lang="ru-RU" sz="2000" dirty="0">
                <a:solidFill>
                  <a:srgbClr val="1F497D"/>
                </a:solidFill>
                <a:latin typeface="Times New Roman"/>
              </a:rPr>
              <a:t>4. развитие мышления;</a:t>
            </a:r>
          </a:p>
          <a:p>
            <a:pPr lvl="0"/>
            <a:r>
              <a:rPr lang="ru-RU" sz="2000" dirty="0">
                <a:solidFill>
                  <a:srgbClr val="1F497D"/>
                </a:solidFill>
                <a:latin typeface="Times New Roman"/>
              </a:rPr>
              <a:t>5. нормализация мышечного тонуса;</a:t>
            </a:r>
          </a:p>
          <a:p>
            <a:pPr lvl="0"/>
            <a:r>
              <a:rPr lang="ru-RU" sz="2000" dirty="0">
                <a:solidFill>
                  <a:srgbClr val="1F497D"/>
                </a:solidFill>
                <a:latin typeface="Times New Roman"/>
              </a:rPr>
              <a:t>6. снижение утомляемости, формирование произвольного контроля;</a:t>
            </a:r>
          </a:p>
          <a:p>
            <a:pPr lvl="0"/>
            <a:r>
              <a:rPr lang="ru-RU" sz="2000" dirty="0">
                <a:solidFill>
                  <a:srgbClr val="1F497D"/>
                </a:solidFill>
                <a:latin typeface="Times New Roman"/>
              </a:rPr>
              <a:t>7. повышение стрессоустойчивости.</a:t>
            </a:r>
            <a:endParaRPr lang="ru-RU" sz="2000" dirty="0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87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vatars.mds.yandex.net/i?id=2f784b8e0bf0c85402f6cfea478948ac58739b4b-9288635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9" t="4937" r="61093" b="3935"/>
          <a:stretch/>
        </p:blipFill>
        <p:spPr bwMode="auto">
          <a:xfrm>
            <a:off x="6684431" y="2377631"/>
            <a:ext cx="2475384" cy="434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7194" y="588380"/>
            <a:ext cx="75608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Нейропсихологические </a:t>
            </a:r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— это специальные игровые комплексы, </a:t>
            </a:r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позволяют через тело воздействовать на мозговые структуры,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предполагают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коррекцию нарушенных психических процессов через движение. </a:t>
            </a:r>
          </a:p>
          <a:p>
            <a:pPr lvl="0"/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нейропсихологические комплексы специалисты относят: </a:t>
            </a:r>
            <a:r>
              <a:rPr lang="ru-RU" sz="2000" dirty="0" err="1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нейрогимнастику</a:t>
            </a:r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нейротренажеры</a:t>
            </a:r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ru-RU" sz="2000" dirty="0" err="1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нейродорожки</a:t>
            </a:r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нейротаблицы</a:t>
            </a:r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1F49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3887284"/>
            <a:ext cx="57132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Систематичное использование </a:t>
            </a:r>
            <a:r>
              <a:rPr lang="ru-RU" sz="2000" dirty="0" err="1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нейрокомплексов</a:t>
            </a:r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развития интеллектуальных возможностей ребёнка даёт оптимальный </a:t>
            </a:r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</a:t>
            </a:r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подготовке ребёнка к школьному обучению.</a:t>
            </a:r>
          </a:p>
        </p:txBody>
      </p:sp>
    </p:spTree>
    <p:extLst>
      <p:ext uri="{BB962C8B-B14F-4D97-AF65-F5344CB8AC3E}">
        <p14:creationId xmlns:p14="http://schemas.microsoft.com/office/powerpoint/2010/main" val="756282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201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2872" y="2276872"/>
            <a:ext cx="87849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i="0" dirty="0" smtClean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специального комплекса двигательных и дыхательных упражнений ребёнок обучается чувствовать своё тело, контролировать свои движения, вовремя начинать и прекращать их, двигаться плавно и чётко. В ходе коррекционных занятий в мозге происходят следующие процессы:</a:t>
            </a:r>
          </a:p>
          <a:p>
            <a:endParaRPr lang="ru-RU" sz="2000" b="0" i="0" dirty="0" smtClean="0"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0" i="0" dirty="0" smtClean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во-первых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dirty="0" smtClean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развиваются двигательные зоны коры головного мозга, росту которых что-либо помешало на ранних этапах жизни ребёнка;</a:t>
            </a:r>
          </a:p>
          <a:p>
            <a:endParaRPr lang="ru-RU" sz="2000" b="0" i="0" dirty="0" smtClean="0"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0" i="0" dirty="0" smtClean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во-вторых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dirty="0" smtClean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укрепляется связь между двумя полушариями мозга, необходимая для гармоничной мыслительной деятельности;</a:t>
            </a:r>
          </a:p>
          <a:p>
            <a:endParaRPr lang="ru-RU" sz="2000" b="0" i="0" dirty="0" smtClean="0"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b="0" i="0" dirty="0" smtClean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в-третьих: движение способствует энергетической подпитке мозга, повышению умственной работоспособности и ускорению всех психических процессов.</a:t>
            </a:r>
            <a:endParaRPr lang="ru-RU" sz="2000" b="0" i="0" dirty="0"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47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" y="0"/>
            <a:ext cx="91440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078" y="548680"/>
            <a:ext cx="844337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организации </a:t>
            </a:r>
            <a:r>
              <a:rPr lang="ru-RU" sz="20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нейроигр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и упражнения должны быть интересными и не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утомительными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дольше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минут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Это позволит сохранить активность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заинтересованность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ффективной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работой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считается возраст – с 5 лет. В этом возрасте у ребёнка активно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формируются межполушарное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взаимодействие.</a:t>
            </a:r>
          </a:p>
          <a:p>
            <a:pPr lvl="0"/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Каждая игра имеет усложнение, принцип от простого - к сложному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5668" y="2795449"/>
            <a:ext cx="772329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 Педагогу, родителю важно отслеживать прогресс и по мере необходимости усложнять упражнения, увеличивать </a:t>
            </a:r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темп, но </a:t>
            </a:r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необходимо сохранять качество выполнения, не перегружая ребёнка.</a:t>
            </a:r>
          </a:p>
          <a:p>
            <a:pPr lvl="0"/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5.Для </a:t>
            </a:r>
            <a:r>
              <a:rPr lang="ru-RU" sz="2000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эффекта нужно комбинировать различные виды упражнений в одном занятии. Однако не стоит вводить за один раз больше 5 видов заданий, чтобы не переутомить ребёнка</a:t>
            </a:r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6.Можно проводить как индивидуально, так и в групповых формах.</a:t>
            </a:r>
          </a:p>
          <a:p>
            <a:pPr lvl="0"/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Сидя или стоя, не принципиально.</a:t>
            </a:r>
          </a:p>
          <a:p>
            <a:pPr lvl="0"/>
            <a:r>
              <a:rPr lang="ru-RU" sz="200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Сначала поочередно каждой рукой, затем двумя руками вместе.</a:t>
            </a:r>
            <a:endParaRPr lang="ru-RU" sz="2000" dirty="0">
              <a:solidFill>
                <a:srgbClr val="1F497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738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051"/>
          <a:stretch/>
        </p:blipFill>
        <p:spPr bwMode="auto">
          <a:xfrm>
            <a:off x="11113" y="0"/>
            <a:ext cx="9120187" cy="191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https://sun9-23.userapi.com/impg/nztf27vjrcYrk9NVsGUQM82etF3cgkq8-xfdBQ/UfHD2dfUhio.jpg?size=498x1080&amp;quality=95&amp;sign=d0441d9c80cf1b3783b9846b39298442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50" b="21964"/>
          <a:stretch/>
        </p:blipFill>
        <p:spPr bwMode="auto">
          <a:xfrm>
            <a:off x="405345" y="1556792"/>
            <a:ext cx="4415883" cy="54189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un9-24.userapi.com/impg/YZQ3nciuicI1vNc3AhzwYGliDDnBtzc2X_K6Xw/jVvDe46dPhA.jpg?size=498x1080&amp;quality=95&amp;sign=49ae6181418bc219dbdf72d98b8d43c7&amp;type=albu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96" b="22736"/>
          <a:stretch/>
        </p:blipFill>
        <p:spPr bwMode="auto">
          <a:xfrm>
            <a:off x="4763794" y="1556792"/>
            <a:ext cx="4188565" cy="5301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5345" y="727583"/>
            <a:ext cx="30963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пальчиками</a:t>
            </a:r>
            <a:endParaRPr lang="ru-RU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283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967287" y="4797278"/>
            <a:ext cx="417671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060"/>
            <a:ext cx="417671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https://sun9-2.userapi.com/impg/iuuDgotof-nLxC53UaCPV5v6Y6D_5qHpP-5qWw/Lp56S6ZOYAs.jpg?size=498x1080&amp;quality=95&amp;sign=72129c3e5fb9810ac6a38136259241cf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58" r="17454" b="25556"/>
          <a:stretch/>
        </p:blipFill>
        <p:spPr bwMode="auto">
          <a:xfrm>
            <a:off x="3043301" y="386352"/>
            <a:ext cx="2941863" cy="21938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https://sun9-43.userapi.com/impg/gbxn2mnxovTs99M5hMNGO8GeeH-Z-b3Y_7cJRA/H7qNh4OuPZU.jpg?size=498x1080&amp;quality=95&amp;sign=bc44c668ee28f61b3475fa02410355ff&amp;type=albu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11" b="17751"/>
          <a:stretch/>
        </p:blipFill>
        <p:spPr bwMode="auto">
          <a:xfrm>
            <a:off x="132552" y="2484931"/>
            <a:ext cx="2921690" cy="42286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010588"/>
            <a:ext cx="22517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tx2"/>
                </a:solidFill>
                <a:latin typeface="Times New Roman"/>
              </a:rPr>
              <a:t>«</a:t>
            </a:r>
            <a:r>
              <a:rPr lang="ru-RU" sz="2400" b="1" dirty="0" err="1">
                <a:solidFill>
                  <a:schemeClr val="tx2"/>
                </a:solidFill>
                <a:latin typeface="Times New Roman"/>
              </a:rPr>
              <a:t>Нейролинии</a:t>
            </a:r>
            <a:r>
              <a:rPr lang="ru-RU" sz="2400" b="1" dirty="0">
                <a:solidFill>
                  <a:schemeClr val="tx2"/>
                </a:solidFill>
                <a:latin typeface="Times New Roman"/>
              </a:rPr>
              <a:t>»</a:t>
            </a:r>
            <a:endParaRPr lang="ru-RU" sz="2400" dirty="0">
              <a:solidFill>
                <a:schemeClr val="tx2"/>
              </a:solidFill>
            </a:endParaRPr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" r="-5479" b="721"/>
          <a:stretch/>
        </p:blipFill>
        <p:spPr bwMode="auto">
          <a:xfrm>
            <a:off x="3201268" y="2992582"/>
            <a:ext cx="2882900" cy="3558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10061"/>
            <a:ext cx="2962275" cy="468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310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051"/>
          <a:stretch/>
        </p:blipFill>
        <p:spPr bwMode="auto">
          <a:xfrm>
            <a:off x="-6350" y="0"/>
            <a:ext cx="9156700" cy="177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https://sun9-45.userapi.com/impg/dqbculkrJCpjMBtGjKULkKGVxlLsUK6qZID-Jw/UkHXiptYhrQ.jpg?size=498x1080&amp;quality=95&amp;sign=c1641ce674576188b0edbf3e4f40bf0b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061"/>
          <a:stretch/>
        </p:blipFill>
        <p:spPr bwMode="auto">
          <a:xfrm>
            <a:off x="88835" y="1385581"/>
            <a:ext cx="3549095" cy="5229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un9-16.userapi.com/impg/rP3g8TlYWFs9ch87zfeqxfZoD025xBscA5zkNg/XjUZAjYIogs.jpg?size=498x1080&amp;quality=95&amp;sign=1ace492ede5162815dc8e4dc2759b41a&amp;type=albu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3" t="12823" r="2193" b="21437"/>
          <a:stretch/>
        </p:blipFill>
        <p:spPr bwMode="auto">
          <a:xfrm>
            <a:off x="4750524" y="1367430"/>
            <a:ext cx="3288378" cy="52473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3361" y="655575"/>
            <a:ext cx="22600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Нейродорожки</a:t>
            </a:r>
            <a:endParaRPr lang="ru-RU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12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2882"/>
            <a:ext cx="914400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 descr="https://sun9-8.userapi.com/impg/G4TQHB32WkGzI_0Ros7r5qLK8vDiv1q2cbHpMg/OPiFve_wFG4.jpg?size=498x1080&amp;quality=95&amp;sign=60e1c9b84a6f194533fb3f8be2cbfb19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82" r="5906" b="27467"/>
          <a:stretch/>
        </p:blipFill>
        <p:spPr bwMode="auto">
          <a:xfrm>
            <a:off x="251520" y="1700809"/>
            <a:ext cx="4251585" cy="4963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sun9-52.userapi.com/impg/8eQPFTnVfYz_vtPZdX7WIuhWsCPSYN1MBCkV-g/TXhJjEqFVhg.jpg?size=498x1080&amp;quality=95&amp;sign=d2fc1d44b2a7580e214cd6e82315d09c&amp;type=albu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7" b="32370"/>
          <a:stretch/>
        </p:blipFill>
        <p:spPr bwMode="auto">
          <a:xfrm>
            <a:off x="5076056" y="1639250"/>
            <a:ext cx="3721911" cy="4995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932040" y="952840"/>
            <a:ext cx="34313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chemeClr val="tx2"/>
                </a:solidFill>
                <a:latin typeface="Times New Roman"/>
              </a:rPr>
              <a:t>«Кулак, ребро, ладонь»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015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28" y="0"/>
            <a:ext cx="91201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ADM\AppData\Local\Temp\Rar$DIa4416.48216\20231010_11184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22" t="9500" r="16098"/>
          <a:stretch/>
        </p:blipFill>
        <p:spPr bwMode="auto">
          <a:xfrm rot="5400000">
            <a:off x="-338075" y="3494669"/>
            <a:ext cx="3589742" cy="25545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3495" y="810414"/>
            <a:ext cx="29205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tx2"/>
                </a:solidFill>
                <a:latin typeface="Times New Roman"/>
              </a:rPr>
              <a:t>Нейроупражнения</a:t>
            </a:r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 на занятиях</a:t>
            </a:r>
            <a:r>
              <a:rPr lang="ru-RU" sz="2400" dirty="0" smtClean="0">
                <a:solidFill>
                  <a:schemeClr val="tx2"/>
                </a:solidFill>
                <a:latin typeface="Times New Roman"/>
              </a:rPr>
              <a:t> </a:t>
            </a:r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по </a:t>
            </a:r>
            <a:r>
              <a:rPr lang="ru-RU" sz="2400" b="1" dirty="0">
                <a:solidFill>
                  <a:schemeClr val="tx2"/>
                </a:solidFill>
                <a:latin typeface="Times New Roman"/>
              </a:rPr>
              <a:t>физическому развитию</a:t>
            </a:r>
            <a:endParaRPr lang="ru-RU" sz="2400" dirty="0">
              <a:solidFill>
                <a:schemeClr val="tx2"/>
              </a:solidFill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8"/>
          <a:stretch/>
        </p:blipFill>
        <p:spPr bwMode="auto">
          <a:xfrm>
            <a:off x="6164842" y="2977082"/>
            <a:ext cx="3006483" cy="29110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540" y="810414"/>
            <a:ext cx="2961653" cy="2830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493" y="3640805"/>
            <a:ext cx="2968307" cy="2926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2296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0015" y="0"/>
            <a:ext cx="9144000" cy="198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724128" y="836712"/>
            <a:ext cx="29205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Игра </a:t>
            </a:r>
          </a:p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«Сделай, как я!»</a:t>
            </a:r>
            <a:endParaRPr lang="ru-RU" sz="2400" dirty="0">
              <a:solidFill>
                <a:schemeClr val="tx2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775"/>
            <a:ext cx="1988986" cy="32129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332" y="656284"/>
            <a:ext cx="1985776" cy="31409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264" y="1314011"/>
            <a:ext cx="1887734" cy="30257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4" y="3326751"/>
            <a:ext cx="1638348" cy="262829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900" y="3869260"/>
            <a:ext cx="1693538" cy="23362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795" y="4453536"/>
            <a:ext cx="1571835" cy="213987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742" y="4404080"/>
            <a:ext cx="1305747" cy="233728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795" y="1701871"/>
            <a:ext cx="1738015" cy="270070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168" y="1874490"/>
            <a:ext cx="1729611" cy="274378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353" y="2860065"/>
            <a:ext cx="1616632" cy="251823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525" y="4431203"/>
            <a:ext cx="1572949" cy="239841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672" y="5023429"/>
            <a:ext cx="1132987" cy="171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1955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2" y="10463"/>
            <a:ext cx="5073992" cy="28728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2" descr="https://mail.yandex.ru/message_part/20231011_124410.jpg?_uid=108293775&amp;name=20231011_124410.jpg&amp;hid=1.2&amp;ids=184084634768802112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mail.yandex.ru/message_part/20231011_124410.jpg?_uid=108293775&amp;name=20231011_124410.jpg&amp;hid=1.2&amp;ids=184084634768802112&amp;no_disposition=y&amp;exif_rotate=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8" descr="https://mail.yandex.ru/message_part/20231011_124128.jpg?_uid=108293775&amp;name=20231011_124128.jpg&amp;hid=1.2&amp;ids=184084634768802108&amp;no_disposition=y&amp;exif_rotate=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45" t="60174" r="8153" b="12544"/>
          <a:stretch/>
        </p:blipFill>
        <p:spPr bwMode="auto">
          <a:xfrm rot="20540713">
            <a:off x="3580538" y="3942469"/>
            <a:ext cx="5436081" cy="2657085"/>
          </a:xfrm>
          <a:prstGeom prst="snipRoundRect">
            <a:avLst>
              <a:gd name="adj1" fmla="val 16667"/>
              <a:gd name="adj2" fmla="val 43837"/>
            </a:avLst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ADM\AppData\Local\Temp\Rar$DIa4416.3800\20231010_11200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4" t="19406" r="41871" b="4971"/>
          <a:stretch/>
        </p:blipFill>
        <p:spPr bwMode="auto">
          <a:xfrm rot="5400000">
            <a:off x="6195798" y="-7155"/>
            <a:ext cx="2361564" cy="30013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2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47" t="15413" r="12592" b="24012"/>
          <a:stretch/>
        </p:blipFill>
        <p:spPr bwMode="auto">
          <a:xfrm>
            <a:off x="3305632" y="2132856"/>
            <a:ext cx="3068955" cy="2280920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6" descr="C:\Users\ADM\AppData\Local\Temp\Rar$DIa2124.23134\20231010_112216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1" t="13685" r="34977" b="703"/>
          <a:stretch/>
        </p:blipFill>
        <p:spPr bwMode="auto">
          <a:xfrm rot="5400000">
            <a:off x="760019" y="3553485"/>
            <a:ext cx="2340610" cy="29044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765878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2504" y="0"/>
            <a:ext cx="9144000" cy="198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25423" y="3065783"/>
            <a:ext cx="4005063" cy="18511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12787" y="3888878"/>
            <a:ext cx="3584791" cy="165692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508104" y="692696"/>
            <a:ext cx="29205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Игра «</a:t>
            </a:r>
            <a:r>
              <a:rPr lang="ru-RU" sz="2400" b="1" dirty="0" err="1" smtClean="0">
                <a:solidFill>
                  <a:schemeClr val="tx2"/>
                </a:solidFill>
                <a:latin typeface="Times New Roman"/>
              </a:rPr>
              <a:t>Твиттер</a:t>
            </a:r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»</a:t>
            </a:r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44891" y="2013894"/>
            <a:ext cx="29205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Игра «Ладоши»</a:t>
            </a:r>
            <a:endParaRPr lang="ru-RU" sz="2400" dirty="0">
              <a:solidFill>
                <a:schemeClr val="tx2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340768"/>
            <a:ext cx="4469130" cy="245135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70813" y="3978530"/>
            <a:ext cx="4526301" cy="240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0529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0015" y="0"/>
            <a:ext cx="9144000" cy="198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64680" y="686306"/>
            <a:ext cx="469575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Игра «Дударь»</a:t>
            </a:r>
          </a:p>
          <a:p>
            <a:pPr algn="ctr"/>
            <a:r>
              <a:rPr lang="ru-RU" sz="1600" b="1" dirty="0" smtClean="0">
                <a:solidFill>
                  <a:schemeClr val="tx2"/>
                </a:solidFill>
                <a:latin typeface="Times New Roman"/>
              </a:rPr>
              <a:t>Дударь, дударь, </a:t>
            </a:r>
            <a:r>
              <a:rPr lang="ru-RU" sz="1600" b="1" dirty="0" err="1" smtClean="0">
                <a:solidFill>
                  <a:schemeClr val="tx2"/>
                </a:solidFill>
                <a:latin typeface="Times New Roman"/>
              </a:rPr>
              <a:t>дударище</a:t>
            </a:r>
            <a:r>
              <a:rPr lang="ru-RU" sz="1600" b="1" dirty="0" smtClean="0">
                <a:solidFill>
                  <a:schemeClr val="tx2"/>
                </a:solidFill>
                <a:latin typeface="Times New Roman"/>
              </a:rPr>
              <a:t>,</a:t>
            </a:r>
          </a:p>
          <a:p>
            <a:pPr algn="ctr"/>
            <a:r>
              <a:rPr lang="ru-RU" sz="1600" b="1" dirty="0" smtClean="0">
                <a:solidFill>
                  <a:schemeClr val="tx2"/>
                </a:solidFill>
                <a:latin typeface="Times New Roman"/>
              </a:rPr>
              <a:t>Старый, старый, </a:t>
            </a:r>
            <a:r>
              <a:rPr lang="ru-RU" sz="1600" b="1" dirty="0" err="1" smtClean="0">
                <a:solidFill>
                  <a:schemeClr val="tx2"/>
                </a:solidFill>
                <a:latin typeface="Times New Roman"/>
              </a:rPr>
              <a:t>старичище</a:t>
            </a:r>
            <a:r>
              <a:rPr lang="ru-RU" sz="1600" b="1" dirty="0">
                <a:solidFill>
                  <a:schemeClr val="tx2"/>
                </a:solidFill>
                <a:latin typeface="Times New Roman"/>
              </a:rPr>
              <a:t>.</a:t>
            </a:r>
            <a:endParaRPr lang="ru-RU" sz="1600" b="1" dirty="0" smtClean="0">
              <a:solidFill>
                <a:schemeClr val="tx2"/>
              </a:solidFill>
              <a:latin typeface="Times New Roman"/>
            </a:endParaRPr>
          </a:p>
          <a:p>
            <a:pPr algn="ctr"/>
            <a:r>
              <a:rPr lang="ru-RU" sz="1600" b="1" dirty="0" smtClean="0">
                <a:solidFill>
                  <a:schemeClr val="tx2"/>
                </a:solidFill>
                <a:latin typeface="Times New Roman"/>
              </a:rPr>
              <a:t>Его под колоду, его под сырую, его под гнилую.</a:t>
            </a:r>
          </a:p>
          <a:p>
            <a:pPr algn="ctr"/>
            <a:r>
              <a:rPr lang="ru-RU" sz="1600" b="1" dirty="0" smtClean="0">
                <a:solidFill>
                  <a:schemeClr val="tx2"/>
                </a:solidFill>
                <a:latin typeface="Times New Roman"/>
              </a:rPr>
              <a:t>Дударь, дударь, что болит?</a:t>
            </a:r>
          </a:p>
          <a:p>
            <a:pPr algn="ctr"/>
            <a:r>
              <a:rPr lang="ru-RU" sz="1600" b="1" dirty="0" smtClean="0">
                <a:solidFill>
                  <a:schemeClr val="tx2"/>
                </a:solidFill>
                <a:latin typeface="Times New Roman"/>
              </a:rPr>
              <a:t>Ничего не болит. Выздоровел!»</a:t>
            </a:r>
            <a:endParaRPr lang="ru-RU" sz="1600" dirty="0">
              <a:solidFill>
                <a:schemeClr val="tx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849" y="2883555"/>
            <a:ext cx="4035821" cy="30268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379077"/>
            <a:ext cx="2985247" cy="405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038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42" b="65520"/>
          <a:stretch/>
        </p:blipFill>
        <p:spPr bwMode="auto">
          <a:xfrm>
            <a:off x="5527941" y="16249"/>
            <a:ext cx="3589482" cy="1612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31" t="60516" r="26163"/>
          <a:stretch/>
        </p:blipFill>
        <p:spPr bwMode="auto">
          <a:xfrm>
            <a:off x="3997323" y="999059"/>
            <a:ext cx="5120100" cy="18465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ADM\AppData\Local\Temp\Rar$DIa2124.18835\20231010_11394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85" r="16586"/>
          <a:stretch/>
        </p:blipFill>
        <p:spPr bwMode="auto">
          <a:xfrm rot="5400000">
            <a:off x="-370943" y="579070"/>
            <a:ext cx="4817950" cy="39185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\AppData\Local\Temp\Rar$DIa2124.36798\20231010_11393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9" t="15304" r="24878"/>
          <a:stretch/>
        </p:blipFill>
        <p:spPr bwMode="auto">
          <a:xfrm rot="5400000">
            <a:off x="1583963" y="3324382"/>
            <a:ext cx="3510545" cy="30415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\AppData\Local\Temp\Rar$DIa2124.43554\20231010_11400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97" r="22488" b="2428"/>
          <a:stretch/>
        </p:blipFill>
        <p:spPr bwMode="auto">
          <a:xfrm rot="5400000">
            <a:off x="5353562" y="3116985"/>
            <a:ext cx="3189403" cy="3456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99992" y="1365448"/>
            <a:ext cx="36237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1F497D"/>
                </a:solidFill>
                <a:latin typeface="Times New Roman"/>
              </a:rPr>
              <a:t>Нейро</a:t>
            </a:r>
            <a:r>
              <a:rPr lang="ru-RU" sz="2400" b="1" dirty="0" err="1" smtClean="0">
                <a:solidFill>
                  <a:schemeClr val="tx2"/>
                </a:solidFill>
                <a:latin typeface="Times New Roman"/>
              </a:rPr>
              <a:t>игры</a:t>
            </a:r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 на прогулке </a:t>
            </a:r>
          </a:p>
          <a:p>
            <a:pPr algn="ctr"/>
            <a:r>
              <a:rPr lang="ru-RU" sz="2000" b="1" dirty="0" smtClean="0">
                <a:solidFill>
                  <a:schemeClr val="tx2"/>
                </a:solidFill>
                <a:latin typeface="Times New Roman"/>
              </a:rPr>
              <a:t>Игра </a:t>
            </a:r>
            <a:r>
              <a:rPr lang="ru-RU" sz="2000" b="1" dirty="0">
                <a:solidFill>
                  <a:schemeClr val="tx2"/>
                </a:solidFill>
                <a:latin typeface="Times New Roman"/>
              </a:rPr>
              <a:t>«Попробуй повтори!»</a:t>
            </a:r>
            <a:endParaRPr lang="ru-RU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7345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730" y="0"/>
            <a:ext cx="4173230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62" b="56962"/>
          <a:stretch/>
        </p:blipFill>
        <p:spPr bwMode="auto">
          <a:xfrm>
            <a:off x="4972627" y="84210"/>
            <a:ext cx="4171373" cy="2012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 descr="https://avatars.mds.yandex.net/i?id=78f8ff55b24e4ca53001123be1a498f526497468-10636981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" y="2182525"/>
            <a:ext cx="9120728" cy="467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2090" y="1832972"/>
            <a:ext cx="79123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2"/>
                </a:solidFill>
                <a:latin typeface="Times New Roman"/>
              </a:rPr>
              <a:t>Регулярное выполнение </a:t>
            </a:r>
            <a:r>
              <a:rPr lang="ru-RU" sz="2400" b="1" dirty="0" err="1">
                <a:solidFill>
                  <a:schemeClr val="tx2"/>
                </a:solidFill>
                <a:latin typeface="Times New Roman"/>
              </a:rPr>
              <a:t>нейроупражнений</a:t>
            </a:r>
            <a:r>
              <a:rPr lang="ru-RU" sz="2400" b="1" dirty="0">
                <a:solidFill>
                  <a:schemeClr val="tx2"/>
                </a:solidFill>
                <a:latin typeface="Times New Roman"/>
              </a:rPr>
              <a:t>, </a:t>
            </a:r>
            <a:r>
              <a:rPr lang="ru-RU" sz="2400" b="1" dirty="0" err="1">
                <a:solidFill>
                  <a:schemeClr val="tx2"/>
                </a:solidFill>
                <a:latin typeface="Times New Roman"/>
              </a:rPr>
              <a:t>нейроигр</a:t>
            </a:r>
            <a:r>
              <a:rPr lang="ru-RU" sz="2400" b="1" dirty="0">
                <a:solidFill>
                  <a:schemeClr val="tx2"/>
                </a:solidFill>
                <a:latin typeface="Times New Roman"/>
              </a:rPr>
              <a:t>, </a:t>
            </a:r>
            <a:r>
              <a:rPr lang="ru-RU" sz="2400" b="1" dirty="0" err="1" smtClean="0">
                <a:solidFill>
                  <a:schemeClr val="tx2"/>
                </a:solidFill>
                <a:latin typeface="Times New Roman"/>
              </a:rPr>
              <a:t>кинезиологических</a:t>
            </a:r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 упражнений </a:t>
            </a:r>
            <a:r>
              <a:rPr lang="ru-RU" sz="2400" b="1" dirty="0">
                <a:solidFill>
                  <a:schemeClr val="tx2"/>
                </a:solidFill>
                <a:latin typeface="Times New Roman"/>
              </a:rPr>
              <a:t>позволяет наполнить наше ежедневное общение </a:t>
            </a:r>
            <a:endParaRPr lang="ru-RU" sz="2400" b="1" dirty="0" smtClean="0">
              <a:solidFill>
                <a:schemeClr val="tx2"/>
              </a:solidFill>
              <a:latin typeface="Times New Roman"/>
            </a:endParaRPr>
          </a:p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с </a:t>
            </a:r>
            <a:r>
              <a:rPr lang="ru-RU" sz="2400" b="1" dirty="0">
                <a:solidFill>
                  <a:schemeClr val="tx2"/>
                </a:solidFill>
                <a:latin typeface="Times New Roman"/>
              </a:rPr>
              <a:t>детьми новыми играми, несущими в себе важнейшее </a:t>
            </a:r>
            <a:endParaRPr lang="ru-RU" sz="2400" b="1" dirty="0" smtClean="0">
              <a:solidFill>
                <a:schemeClr val="tx2"/>
              </a:solidFill>
              <a:latin typeface="Times New Roman"/>
            </a:endParaRPr>
          </a:p>
          <a:p>
            <a:pPr algn="ctr"/>
            <a:r>
              <a:rPr lang="ru-RU" sz="2400" b="1" dirty="0" err="1" smtClean="0">
                <a:solidFill>
                  <a:schemeClr val="tx2"/>
                </a:solidFill>
                <a:latin typeface="Times New Roman"/>
              </a:rPr>
              <a:t>коррекционно</a:t>
            </a:r>
            <a:r>
              <a:rPr lang="ru-RU" sz="2400" b="1" dirty="0" smtClean="0">
                <a:solidFill>
                  <a:schemeClr val="tx2"/>
                </a:solidFill>
                <a:latin typeface="Times New Roman"/>
              </a:rPr>
              <a:t> </a:t>
            </a:r>
            <a:r>
              <a:rPr lang="ru-RU" sz="2400" b="1" dirty="0">
                <a:solidFill>
                  <a:schemeClr val="tx2"/>
                </a:solidFill>
                <a:latin typeface="Times New Roman"/>
              </a:rPr>
              <a:t>-развивающее значение!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3766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796" y="-1"/>
            <a:ext cx="41703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17671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" y="4846637"/>
            <a:ext cx="41703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967287" y="4824629"/>
            <a:ext cx="417671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 descr="https://sun9-39.userapi.com/impg/VlXktcZpZIihnXfZ2Gy-yQnhMqb17NSwrSJJJA/WXS7MM5gvtk.jpg?size=1019x1024&amp;quality=96&amp;sign=71d59c9ab50a9b22976339832d1a0e94&amp;type=album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7" t="3732" r="6840" b="5582"/>
          <a:stretch/>
        </p:blipFill>
        <p:spPr bwMode="auto">
          <a:xfrm>
            <a:off x="1078984" y="137160"/>
            <a:ext cx="6659880" cy="67208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627784" y="2912805"/>
            <a:ext cx="3921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8811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738</Words>
  <Application>Microsoft Office PowerPoint</Application>
  <PresentationFormat>Экран (4:3)</PresentationFormat>
  <Paragraphs>69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</dc:creator>
  <cp:lastModifiedBy>Жанна</cp:lastModifiedBy>
  <cp:revision>50</cp:revision>
  <dcterms:created xsi:type="dcterms:W3CDTF">2023-10-08T14:13:51Z</dcterms:created>
  <dcterms:modified xsi:type="dcterms:W3CDTF">2023-11-29T13:28:21Z</dcterms:modified>
</cp:coreProperties>
</file>